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5" r:id="rId2"/>
    <p:sldId id="269" r:id="rId3"/>
    <p:sldId id="279" r:id="rId4"/>
    <p:sldId id="278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76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'Toole, Dave" initials="OD" lastIdx="2" clrIdx="0">
    <p:extLst>
      <p:ext uri="{19B8F6BF-5375-455C-9EA6-DF929625EA0E}">
        <p15:presenceInfo xmlns:p15="http://schemas.microsoft.com/office/powerpoint/2012/main" userId="S-1-5-21-1522140861-430708557-355810188-25233" providerId="AD"/>
      </p:ext>
    </p:extLst>
  </p:cmAuthor>
  <p:cmAuthor id="2" name="Frye, Jeffrey" initials="FJ" lastIdx="5" clrIdx="1">
    <p:extLst>
      <p:ext uri="{19B8F6BF-5375-455C-9EA6-DF929625EA0E}">
        <p15:presenceInfo xmlns:p15="http://schemas.microsoft.com/office/powerpoint/2012/main" userId="S-1-5-21-1522140861-430708557-355810188-12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0" autoAdjust="0"/>
    <p:restoredTop sz="83826" autoAdjust="0"/>
  </p:normalViewPr>
  <p:slideViewPr>
    <p:cSldViewPr>
      <p:cViewPr varScale="1">
        <p:scale>
          <a:sx n="68" d="100"/>
          <a:sy n="68" d="100"/>
        </p:scale>
        <p:origin x="1878" y="72"/>
      </p:cViewPr>
      <p:guideLst>
        <p:guide orient="horz" pos="22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-6"/>
    </p:cViewPr>
  </p:notesTextViewPr>
  <p:notesViewPr>
    <p:cSldViewPr>
      <p:cViewPr varScale="1">
        <p:scale>
          <a:sx n="90" d="100"/>
          <a:sy n="90" d="100"/>
        </p:scale>
        <p:origin x="-3744" y="-96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7840" cy="464820"/>
          </a:xfrm>
          <a:prstGeom prst="rect">
            <a:avLst/>
          </a:prstGeom>
        </p:spPr>
        <p:txBody>
          <a:bodyPr vert="horz" lIns="92422" tIns="46211" rIns="92422" bIns="4621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1" y="1"/>
            <a:ext cx="3037840" cy="464820"/>
          </a:xfrm>
          <a:prstGeom prst="rect">
            <a:avLst/>
          </a:prstGeom>
        </p:spPr>
        <p:txBody>
          <a:bodyPr vert="horz" lIns="92422" tIns="46211" rIns="92422" bIns="46211" rtlCol="0"/>
          <a:lstStyle>
            <a:lvl1pPr algn="r">
              <a:defRPr sz="1200"/>
            </a:lvl1pPr>
          </a:lstStyle>
          <a:p>
            <a:fld id="{E8CD0559-34F6-4EAB-B696-2B35DA153B92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968"/>
            <a:ext cx="3037840" cy="464820"/>
          </a:xfrm>
          <a:prstGeom prst="rect">
            <a:avLst/>
          </a:prstGeom>
        </p:spPr>
        <p:txBody>
          <a:bodyPr vert="horz" lIns="92422" tIns="46211" rIns="92422" bIns="4621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1" y="8829968"/>
            <a:ext cx="3037840" cy="464820"/>
          </a:xfrm>
          <a:prstGeom prst="rect">
            <a:avLst/>
          </a:prstGeom>
        </p:spPr>
        <p:txBody>
          <a:bodyPr vert="horz" lIns="92422" tIns="46211" rIns="92422" bIns="46211" rtlCol="0" anchor="b"/>
          <a:lstStyle>
            <a:lvl1pPr algn="r">
              <a:defRPr sz="1200"/>
            </a:lvl1pPr>
          </a:lstStyle>
          <a:p>
            <a:fld id="{75126C73-C837-483A-941A-18362D14C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841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38649" cy="46513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5" y="0"/>
            <a:ext cx="3038648" cy="46513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F3E28DDA-1DAB-4239-BFC5-135729FBAEED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8" y="4416431"/>
            <a:ext cx="5608320" cy="4183063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29675"/>
            <a:ext cx="3038649" cy="465138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5" y="8829675"/>
            <a:ext cx="3038648" cy="465138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8644093A-A801-449E-9FF5-0936F73C26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76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422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+</a:t>
            </a:r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4116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681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0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7918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0484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960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With that, we welcome your questions and how we can support your deliberations.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45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"/>
              <a:tabLst>
                <a:tab pos="228600" algn="l"/>
              </a:tabLst>
              <a:defRPr/>
            </a:pPr>
            <a:r>
              <a:rPr lang="en-US" sz="1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Special district with Multiple funding sources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endParaRPr lang="en-US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800100" marR="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1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Primary funding: property taxes (supports baseline fire/prevention services)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endParaRPr lang="en-US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800100" marR="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1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EMS fees provide cost recovery for additional services delivered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endParaRPr lang="en-US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800100" marR="0" lvl="1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1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Goal: balance taxpayer funding with user-based cost recovery</a:t>
            </a:r>
          </a:p>
          <a:p>
            <a:pPr marL="800100" marR="0" lvl="1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endParaRPr lang="en-US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800100" marR="0" lvl="1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endParaRPr lang="en-US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857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- Legislative action</a:t>
            </a:r>
          </a:p>
          <a:p>
            <a:r>
              <a:rPr lang="en-US" sz="1200" dirty="0"/>
              <a:t>- PPGEMT / CARE ACT / </a:t>
            </a:r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FY 26/27 PROJECTION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Treatment on Scene fee recovery (first responder &amp; TNT(assessment))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/>
              <a:t>Charges = $9.1M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/>
              <a:t>Recover = $2.6M (28.61% of charges)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US" sz="1200" dirty="0"/>
              <a:t>Private Pay = $896K (34% of recovered)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543050" lvl="3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343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563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Delete</a:t>
            </a:r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644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802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258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503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4093A-A801-449E-9FF5-0936F73C265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912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838200" y="2209800"/>
            <a:ext cx="7467600" cy="2209800"/>
          </a:xfrm>
          <a:prstGeom prst="rect">
            <a:avLst/>
          </a:prstGeom>
        </p:spPr>
        <p:txBody>
          <a:bodyPr anchor="ctr" anchorCtr="0"/>
          <a:lstStyle>
            <a:lvl1pPr algn="ctr">
              <a:buNone/>
              <a:defRPr sz="3400" b="1" i="0" baseline="0">
                <a:latin typeface="Calibri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838200" y="4572000"/>
            <a:ext cx="7467600" cy="1600200"/>
          </a:xfrm>
          <a:prstGeom prst="rect">
            <a:avLst/>
          </a:prstGeom>
        </p:spPr>
        <p:txBody>
          <a:bodyPr anchor="ctr" anchorCtr="0"/>
          <a:lstStyle>
            <a:lvl1pPr algn="ctr">
              <a:buFont typeface="Arial" pitchFamily="34" charset="0"/>
              <a:buNone/>
              <a:defRPr sz="2800" b="1" i="0" baseline="0">
                <a:latin typeface="Calibri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5" name="Picture 13" descr="New Banner"/>
          <p:cNvPicPr>
            <a:picLocks noChangeAspect="1" noChangeArrowheads="1"/>
          </p:cNvPicPr>
          <p:nvPr userDrawn="1"/>
        </p:nvPicPr>
        <p:blipFill>
          <a:blip r:embed="rId2" cstate="print"/>
          <a:srcRect l="14163" r="8583"/>
          <a:stretch>
            <a:fillRect/>
          </a:stretch>
        </p:blipFill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4151" y="304800"/>
            <a:ext cx="254005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05" y="0"/>
            <a:ext cx="1170190" cy="80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New Banner"/>
          <p:cNvPicPr>
            <a:picLocks noChangeAspect="1" noChangeArrowheads="1"/>
          </p:cNvPicPr>
          <p:nvPr/>
        </p:nvPicPr>
        <p:blipFill>
          <a:blip r:embed="rId4" cstate="print"/>
          <a:srcRect l="14163" r="8583"/>
          <a:stretch>
            <a:fillRect/>
          </a:stretch>
        </p:blipFill>
        <p:spPr bwMode="auto">
          <a:xfrm>
            <a:off x="0" y="0"/>
            <a:ext cx="9144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3" descr="New Banner"/>
          <p:cNvPicPr>
            <a:picLocks noChangeAspect="1" noChangeArrowheads="1"/>
          </p:cNvPicPr>
          <p:nvPr userDrawn="1"/>
        </p:nvPicPr>
        <p:blipFill rotWithShape="1">
          <a:blip r:embed="rId4" cstate="print"/>
          <a:srcRect l="14163" t="55919" r="8583" b="17633"/>
          <a:stretch/>
        </p:blipFill>
        <p:spPr bwMode="auto">
          <a:xfrm>
            <a:off x="0" y="6652260"/>
            <a:ext cx="9144000" cy="20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71500" y="2514600"/>
            <a:ext cx="8001000" cy="3810000"/>
          </a:xfrm>
        </p:spPr>
        <p:txBody>
          <a:bodyPr/>
          <a:lstStyle/>
          <a:p>
            <a:r>
              <a:rPr lang="en-US" sz="4000" dirty="0"/>
              <a:t>EMS Fee Ordinance Update</a:t>
            </a:r>
          </a:p>
          <a:p>
            <a:pPr marL="0" indent="0"/>
            <a:endParaRPr lang="en-US" sz="2200" dirty="0"/>
          </a:p>
          <a:p>
            <a:pPr marL="0" indent="0"/>
            <a:endParaRPr lang="en-US" sz="2200" dirty="0"/>
          </a:p>
          <a:p>
            <a:pPr marL="0" indent="0"/>
            <a:r>
              <a:rPr lang="en-US" sz="2200" dirty="0"/>
              <a:t>Presented by:</a:t>
            </a:r>
          </a:p>
          <a:p>
            <a:pPr marL="0" indent="0"/>
            <a:r>
              <a:rPr lang="en-US" sz="2200" dirty="0"/>
              <a:t>Deputy Chief Adam Mitchell and Assistant Chief Jon Rudnicki</a:t>
            </a:r>
          </a:p>
          <a:p>
            <a:pPr marL="0" indent="0"/>
            <a:endParaRPr lang="en-US" sz="2200" dirty="0"/>
          </a:p>
          <a:p>
            <a:pPr marL="0" indent="0"/>
            <a:r>
              <a:rPr lang="en-US" sz="2200" dirty="0"/>
              <a:t>May 14, 2026</a:t>
            </a:r>
          </a:p>
          <a:p>
            <a:pPr marL="0" indent="0"/>
            <a:endParaRPr lang="en-US" sz="2200" dirty="0"/>
          </a:p>
          <a:p>
            <a:pPr marL="0" indent="0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359449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998460"/>
            <a:ext cx="8001000" cy="2875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Ongoing Fee Adjustments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Annual CPI-based adjustments each July 1 (been in place for years)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Maintains alignment with rising EMS costs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Ensures long-term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2243932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998460"/>
            <a:ext cx="8001000" cy="5140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Policy &amp; Procedure Flexibility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Ordinance references EMS billing policies and procedures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Includes low-income assistance and billing dispute processes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Allows updates without reopening ordinance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Improves responsiveness to issues post-implementation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554975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998460"/>
            <a:ext cx="8001000" cy="5140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Internal &amp; External Communication Plan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Internal: workforce education, FAQs, quick reference tools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External: transparency with public and stakeholders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Goal: consistent messaging and reduced confusion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Reinforces that billing does not influence clinical care</a:t>
            </a:r>
          </a:p>
        </p:txBody>
      </p:sp>
    </p:spTree>
    <p:extLst>
      <p:ext uri="{BB962C8B-B14F-4D97-AF65-F5344CB8AC3E}">
        <p14:creationId xmlns:p14="http://schemas.microsoft.com/office/powerpoint/2010/main" val="3528343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998460"/>
            <a:ext cx="8001000" cy="4008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Implementation Steps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Finalize ordinance and fee schedule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Adopt resolutions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Update policies and procedures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Coordinate with third-party billing provider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Rollout communication plan</a:t>
            </a:r>
          </a:p>
        </p:txBody>
      </p:sp>
    </p:spTree>
    <p:extLst>
      <p:ext uri="{BB962C8B-B14F-4D97-AF65-F5344CB8AC3E}">
        <p14:creationId xmlns:p14="http://schemas.microsoft.com/office/powerpoint/2010/main" val="722398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998460"/>
            <a:ext cx="8001000" cy="4008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Summary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Targeted updates based on the study, Board input, and workforce feedback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Improves clarity, consistency, and transparency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Maintains sustainable EMS cost recovery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Supports both workforce and community</a:t>
            </a:r>
          </a:p>
        </p:txBody>
      </p:sp>
    </p:spTree>
    <p:extLst>
      <p:ext uri="{BB962C8B-B14F-4D97-AF65-F5344CB8AC3E}">
        <p14:creationId xmlns:p14="http://schemas.microsoft.com/office/powerpoint/2010/main" val="2338752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998460"/>
            <a:ext cx="8001000" cy="526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Staff Recommendation</a:t>
            </a:r>
          </a:p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5/14/26</a:t>
            </a:r>
          </a:p>
          <a:p>
            <a:pPr marL="1371600" lvl="2" indent="-457200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Adopt EMS Fee Study </a:t>
            </a:r>
          </a:p>
          <a:p>
            <a:pPr>
              <a:lnSpc>
                <a:spcPct val="115000"/>
              </a:lnSpc>
              <a:tabLst>
                <a:tab pos="228600" algn="l"/>
              </a:tabLst>
            </a:pP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5/28/26 </a:t>
            </a:r>
            <a:endParaRPr lang="en-US" sz="3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15000"/>
              </a:lnSpc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Adopt the resolution updating the EMS Fee Ordinance</a:t>
            </a:r>
          </a:p>
          <a:p>
            <a:pPr marL="1257300" lvl="2" indent="-342900">
              <a:lnSpc>
                <a:spcPct val="115000"/>
              </a:lnSpc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Adopt the proposed fee schedule</a:t>
            </a:r>
          </a:p>
          <a:p>
            <a:pPr marL="1257300" lvl="2" indent="-342900">
              <a:lnSpc>
                <a:spcPct val="115000"/>
              </a:lnSpc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Adopt the resolution rescinding the previous ordinance</a:t>
            </a:r>
          </a:p>
        </p:txBody>
      </p:sp>
    </p:spTree>
    <p:extLst>
      <p:ext uri="{BB962C8B-B14F-4D97-AF65-F5344CB8AC3E}">
        <p14:creationId xmlns:p14="http://schemas.microsoft.com/office/powerpoint/2010/main" val="1504310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1" y="152400"/>
            <a:ext cx="834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EMS Fee Ordinance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1371600" y="2875002"/>
            <a:ext cx="655320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r>
              <a:rPr lang="en-US" sz="4400" b="1" i="1" dirty="0">
                <a:solidFill>
                  <a:prstClr val="black"/>
                </a:solidFill>
              </a:rPr>
              <a:t>Questions and Comments</a:t>
            </a: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11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11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11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660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38843" y="842581"/>
            <a:ext cx="8001000" cy="625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Why EMS Fees Exist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FBB54FB-CCC7-8FB2-2392-E8FAD1E7A5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059" y="1752600"/>
            <a:ext cx="6869882" cy="4579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043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1143000"/>
            <a:ext cx="8001000" cy="5140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EMS Cost Recovery Overview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EMS costs continue to increase (staffing, equipment, readiness)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Fee recovery currently ~30% of actual costs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Federal reimbursement limits (Medicare/Medicaid)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Fees align with industry standards and peer agencies</a:t>
            </a:r>
          </a:p>
        </p:txBody>
      </p:sp>
    </p:spTree>
    <p:extLst>
      <p:ext uri="{BB962C8B-B14F-4D97-AF65-F5344CB8AC3E}">
        <p14:creationId xmlns:p14="http://schemas.microsoft.com/office/powerpoint/2010/main" val="4210799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1143000"/>
            <a:ext cx="8001000" cy="4008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History of EMS Fee Ordinance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Last comprehensive study completed in 2017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Updates made in 2023 based on comparable agencies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2025 EMS Fee Study provides full operational and financial review</a:t>
            </a:r>
          </a:p>
        </p:txBody>
      </p:sp>
    </p:spTree>
    <p:extLst>
      <p:ext uri="{BB962C8B-B14F-4D97-AF65-F5344CB8AC3E}">
        <p14:creationId xmlns:p14="http://schemas.microsoft.com/office/powerpoint/2010/main" val="1872566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1143000"/>
            <a:ext cx="8001000" cy="4008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EMS Fee Study Process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Board direction and strategic intent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Service delivery and operational modeling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Financial modeling based on cost of service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Policy and ordinance development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Implementation planning</a:t>
            </a:r>
          </a:p>
        </p:txBody>
      </p:sp>
    </p:spTree>
    <p:extLst>
      <p:ext uri="{BB962C8B-B14F-4D97-AF65-F5344CB8AC3E}">
        <p14:creationId xmlns:p14="http://schemas.microsoft.com/office/powerpoint/2010/main" val="2488715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2386" y="619780"/>
            <a:ext cx="834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EMS Fee Ordinance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1143000"/>
            <a:ext cx="8001000" cy="4008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Board Engagement and Feedback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Initial study presented September 2025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Board provided direction on key areas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Follow-up discussions and clarification (December 2025 presentation)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Consensus direction incorporated into ordinance and fee schedule</a:t>
            </a:r>
          </a:p>
        </p:txBody>
      </p:sp>
    </p:spTree>
    <p:extLst>
      <p:ext uri="{BB962C8B-B14F-4D97-AF65-F5344CB8AC3E}">
        <p14:creationId xmlns:p14="http://schemas.microsoft.com/office/powerpoint/2010/main" val="1205051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1143000"/>
            <a:ext cx="8001000" cy="4574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Workforce Feedback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Letters and input from field personnel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Concerns included fairness, transparency, and patient impact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Staff reviewed and incorporated feedback where feasible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Communication plan developed to support workforce understanding</a:t>
            </a:r>
          </a:p>
        </p:txBody>
      </p:sp>
    </p:spTree>
    <p:extLst>
      <p:ext uri="{BB962C8B-B14F-4D97-AF65-F5344CB8AC3E}">
        <p14:creationId xmlns:p14="http://schemas.microsoft.com/office/powerpoint/2010/main" val="382368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838200"/>
            <a:ext cx="8001000" cy="5707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Key Ordinance Updates (High-Level)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Clear billing triggers tied to documented patient care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Defined service categories (Transport, Treatment on Scene, MIH, Add-ons)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Clarified automatic aid billing structure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Expanded patient protections (low-income and hardship programs)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Added reference to billing policies and procedures</a:t>
            </a:r>
          </a:p>
        </p:txBody>
      </p:sp>
    </p:spTree>
    <p:extLst>
      <p:ext uri="{BB962C8B-B14F-4D97-AF65-F5344CB8AC3E}">
        <p14:creationId xmlns:p14="http://schemas.microsoft.com/office/powerpoint/2010/main" val="1340964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" y="1752600"/>
            <a:ext cx="8001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  <a:p>
            <a:pPr lvl="0" algn="ctr">
              <a:spcAft>
                <a:spcPts val="600"/>
              </a:spcAft>
              <a:buClr>
                <a:srgbClr val="9A0000"/>
              </a:buClr>
              <a:buSzPct val="95000"/>
            </a:pP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3A754-ED86-789C-26AD-AF6210021C67}"/>
              </a:ext>
            </a:extLst>
          </p:cNvPr>
          <p:cNvSpPr txBox="1"/>
          <p:nvPr/>
        </p:nvSpPr>
        <p:spPr>
          <a:xfrm>
            <a:off x="571500" y="998460"/>
            <a:ext cx="8001000" cy="5707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Fee Schedule – Key Changes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Staff recommendation based on EMS Fee Study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Elimination of night charge (Board direction)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Addition of MIH service fees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Separate line items for transport with/without first responder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Improves transparency and alignment with service delivery</a:t>
            </a:r>
          </a:p>
        </p:txBody>
      </p:sp>
    </p:spTree>
    <p:extLst>
      <p:ext uri="{BB962C8B-B14F-4D97-AF65-F5344CB8AC3E}">
        <p14:creationId xmlns:p14="http://schemas.microsoft.com/office/powerpoint/2010/main" val="591130023"/>
      </p:ext>
    </p:extLst>
  </p:cSld>
  <p:clrMapOvr>
    <a:masterClrMapping/>
  </p:clrMapOvr>
</p:sld>
</file>

<file path=ppt/theme/theme1.xml><?xml version="1.0" encoding="utf-8"?>
<a:theme xmlns:a="http://schemas.openxmlformats.org/drawingml/2006/main" name="SMFD New Theme 06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MS Fee Study template" id="{081FAAC7-1842-6745-B435-A99289EA4DA3}" vid="{E7B23C8C-DDE0-1045-9FA3-D1B2A560F77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39861</TotalTime>
  <Words>574</Words>
  <Application>Microsoft Office PowerPoint</Application>
  <PresentationFormat>On-screen Show (4:3)</PresentationFormat>
  <Paragraphs>144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</vt:lpstr>
      <vt:lpstr>Symbol</vt:lpstr>
      <vt:lpstr>SMFD New Theme 06 2011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Sacramento Metropolitan Fire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 Marie Bernal</dc:creator>
  <cp:lastModifiedBy>Mitchell, Adam</cp:lastModifiedBy>
  <cp:revision>985</cp:revision>
  <cp:lastPrinted>2025-11-13T23:47:23Z</cp:lastPrinted>
  <dcterms:created xsi:type="dcterms:W3CDTF">2013-06-24T21:11:41Z</dcterms:created>
  <dcterms:modified xsi:type="dcterms:W3CDTF">2026-05-08T17:43:13Z</dcterms:modified>
</cp:coreProperties>
</file>